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75" r:id="rId2"/>
    <p:sldId id="257" r:id="rId3"/>
    <p:sldId id="271" r:id="rId4"/>
    <p:sldId id="272" r:id="rId5"/>
    <p:sldId id="273" r:id="rId6"/>
    <p:sldId id="258" r:id="rId7"/>
    <p:sldId id="259" r:id="rId8"/>
    <p:sldId id="260" r:id="rId9"/>
    <p:sldId id="261" r:id="rId10"/>
    <p:sldId id="262" r:id="rId11"/>
    <p:sldId id="274" r:id="rId12"/>
    <p:sldId id="267" r:id="rId13"/>
    <p:sldId id="268" r:id="rId14"/>
    <p:sldId id="269" r:id="rId15"/>
    <p:sldId id="270" r:id="rId16"/>
    <p:sldId id="276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F747"/>
    <a:srgbClr val="FF66CC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2FD94D-C046-4CC6-A4E7-03B449C09F4C}" type="datetimeFigureOut">
              <a:rPr lang="en-US"/>
              <a:pPr>
                <a:defRPr/>
              </a:pPr>
              <a:t>7/28/2013</a:t>
            </a:fld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49F4C-B203-43DF-A749-944177C348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E3B8F-8900-4F4F-A151-BA430E345AEB}" type="datetimeFigureOut">
              <a:rPr lang="en-US"/>
              <a:pPr>
                <a:defRPr/>
              </a:pPr>
              <a:t>7/28/2013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C2A74-716A-4DC3-9F28-0336E72BDF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C27A4-CDEC-440A-A732-2B12049A730B}" type="datetimeFigureOut">
              <a:rPr lang="en-US"/>
              <a:pPr>
                <a:defRPr/>
              </a:pPr>
              <a:t>7/28/2013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C5A75-50A9-4D4F-8F8D-2B4B239967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5DC31-B79C-44A0-8DCB-3E2ECEF57213}" type="datetimeFigureOut">
              <a:rPr lang="en-US"/>
              <a:pPr>
                <a:defRPr/>
              </a:pPr>
              <a:t>7/28/2013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91BCA-11F2-419D-BFB3-3EC9E17760D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5639B3-E902-4D89-8B64-912639949499}" type="datetimeFigureOut">
              <a:rPr lang="en-US"/>
              <a:pPr>
                <a:defRPr/>
              </a:pPr>
              <a:t>7/28/2013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782DD-8BCA-4463-AE03-4276BB8EA03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A5F31-6FE0-43BE-AA26-2DAE1A37F4EE}" type="datetimeFigureOut">
              <a:rPr lang="en-US"/>
              <a:pPr>
                <a:defRPr/>
              </a:pPr>
              <a:t>7/28/2013</a:t>
            </a:fld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C1152-DC2F-419C-869B-BCDCA5CF95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79B056-9AD0-4F71-B62E-D65637593324}" type="datetimeFigureOut">
              <a:rPr lang="en-US"/>
              <a:pPr>
                <a:defRPr/>
              </a:pPr>
              <a:t>7/28/2013</a:t>
            </a:fld>
            <a:endParaRPr lang="en-US" dirty="0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4CA7C-A8DF-4F3E-9457-A5FC0FA799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A7DA4-133B-425B-AC60-6181DA76C7F8}" type="datetimeFigureOut">
              <a:rPr lang="en-US"/>
              <a:pPr>
                <a:defRPr/>
              </a:pPr>
              <a:t>7/28/2013</a:t>
            </a:fld>
            <a:endParaRPr lang="en-US" dirty="0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445BC-A28C-4B70-9700-B2ABF8FD33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E4A84-DAB4-4DE2-94B9-0F8BF70A1CDA}" type="datetimeFigureOut">
              <a:rPr lang="en-US"/>
              <a:pPr>
                <a:defRPr/>
              </a:pPr>
              <a:t>7/28/2013</a:t>
            </a:fld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DD976-0E3D-47F9-AAD1-A1316E9C58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AE545-82F1-45F0-8983-7A1929231A3D}" type="datetimeFigureOut">
              <a:rPr lang="en-US"/>
              <a:pPr>
                <a:defRPr/>
              </a:pPr>
              <a:t>7/28/2013</a:t>
            </a:fld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94B5C-0E0B-437E-93CC-EE75D8B762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CCE95-C33F-46A1-A800-D8F91C5891BD}" type="datetimeFigureOut">
              <a:rPr lang="en-US"/>
              <a:pPr>
                <a:defRPr/>
              </a:pPr>
              <a:t>7/28/2013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7E3CD9-6110-4A01-B147-19224B29CE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9403511-529C-4590-8597-0966BF12AB3E}" type="datetimeFigureOut">
              <a:rPr lang="en-US"/>
              <a:pPr>
                <a:defRPr/>
              </a:pPr>
              <a:t>7/28/2013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C4119DB-116E-40EC-AA65-65B47B6E44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63" r:id="rId2"/>
    <p:sldLayoutId id="2147483772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73" r:id="rId9"/>
    <p:sldLayoutId id="2147483769" r:id="rId10"/>
    <p:sldLayoutId id="214748377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hemicool.com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hemicool.com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Nothing's funnier than the Periodic Table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38"/>
          <a:stretch/>
        </p:blipFill>
        <p:spPr bwMode="auto">
          <a:xfrm>
            <a:off x="152400" y="96982"/>
            <a:ext cx="8821681" cy="6532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6906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Noble Gases</a:t>
            </a:r>
            <a:br>
              <a:rPr lang="en-US" dirty="0" smtClean="0"/>
            </a:br>
            <a:r>
              <a:rPr lang="en-US" dirty="0" smtClean="0">
                <a:solidFill>
                  <a:srgbClr val="663300"/>
                </a:solidFill>
              </a:rPr>
              <a:t>Small Brown Squares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0200" y="1477963"/>
            <a:ext cx="3276600" cy="5151437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b="1" dirty="0" smtClean="0"/>
              <a:t>Group 8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Place small BROWN squares in the last row on the right.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Gases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Non-metals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4000" dirty="0" smtClean="0"/>
              <a:t>Not reactive with other elements</a:t>
            </a:r>
          </a:p>
        </p:txBody>
      </p:sp>
      <p:pic>
        <p:nvPicPr>
          <p:cNvPr id="15365" name="Picture 2" descr="Inert gases on the periodic tab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019300"/>
            <a:ext cx="5181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5933209" y="592282"/>
            <a:ext cx="266700" cy="190500"/>
          </a:xfrm>
          <a:prstGeom prst="rect">
            <a:avLst/>
          </a:prstGeom>
          <a:solidFill>
            <a:srgbClr val="66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059632" y="891887"/>
            <a:ext cx="266700" cy="190500"/>
          </a:xfrm>
          <a:prstGeom prst="rect">
            <a:avLst/>
          </a:prstGeom>
          <a:solidFill>
            <a:srgbClr val="66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30241" y="1082388"/>
            <a:ext cx="266700" cy="190500"/>
          </a:xfrm>
          <a:prstGeom prst="rect">
            <a:avLst/>
          </a:prstGeom>
          <a:solidFill>
            <a:srgbClr val="66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430241" y="701387"/>
            <a:ext cx="266700" cy="190500"/>
          </a:xfrm>
          <a:prstGeom prst="rect">
            <a:avLst/>
          </a:prstGeom>
          <a:solidFill>
            <a:srgbClr val="66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933209" y="592282"/>
            <a:ext cx="1153391" cy="9317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761018" y="1272888"/>
            <a:ext cx="266700" cy="190500"/>
          </a:xfrm>
          <a:prstGeom prst="rect">
            <a:avLst/>
          </a:prstGeom>
          <a:solidFill>
            <a:srgbClr val="66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788727" y="891888"/>
            <a:ext cx="266700" cy="190500"/>
          </a:xfrm>
          <a:prstGeom prst="rect">
            <a:avLst/>
          </a:prstGeom>
          <a:solidFill>
            <a:srgbClr val="66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059632" y="1272888"/>
            <a:ext cx="266700" cy="190500"/>
          </a:xfrm>
          <a:prstGeom prst="rect">
            <a:avLst/>
          </a:prstGeom>
          <a:solidFill>
            <a:srgbClr val="66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4845627" y="2209800"/>
            <a:ext cx="259773" cy="680606"/>
            <a:chOff x="4828309" y="2291194"/>
            <a:chExt cx="1122218" cy="871106"/>
          </a:xfrm>
        </p:grpSpPr>
        <p:sp>
          <p:nvSpPr>
            <p:cNvPr id="14" name="Rectangle 13"/>
            <p:cNvSpPr/>
            <p:nvPr/>
          </p:nvSpPr>
          <p:spPr>
            <a:xfrm>
              <a:off x="4828309" y="2291194"/>
              <a:ext cx="266700" cy="190500"/>
            </a:xfrm>
            <a:prstGeom prst="rect">
              <a:avLst/>
            </a:prstGeom>
            <a:solidFill>
              <a:srgbClr val="66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954732" y="2590799"/>
              <a:ext cx="266700" cy="190500"/>
            </a:xfrm>
            <a:prstGeom prst="rect">
              <a:avLst/>
            </a:prstGeom>
            <a:solidFill>
              <a:srgbClr val="66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325341" y="2781300"/>
              <a:ext cx="266700" cy="190500"/>
            </a:xfrm>
            <a:prstGeom prst="rect">
              <a:avLst/>
            </a:prstGeom>
            <a:solidFill>
              <a:srgbClr val="66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325341" y="2400299"/>
              <a:ext cx="266700" cy="190500"/>
            </a:xfrm>
            <a:prstGeom prst="rect">
              <a:avLst/>
            </a:prstGeom>
            <a:solidFill>
              <a:srgbClr val="66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656118" y="2971800"/>
              <a:ext cx="266700" cy="190500"/>
            </a:xfrm>
            <a:prstGeom prst="rect">
              <a:avLst/>
            </a:prstGeom>
            <a:solidFill>
              <a:srgbClr val="66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683827" y="2590800"/>
              <a:ext cx="266700" cy="190500"/>
            </a:xfrm>
            <a:prstGeom prst="rect">
              <a:avLst/>
            </a:prstGeom>
            <a:solidFill>
              <a:srgbClr val="66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954732" y="2971800"/>
              <a:ext cx="266700" cy="190500"/>
            </a:xfrm>
            <a:prstGeom prst="rect">
              <a:avLst/>
            </a:prstGeom>
            <a:solidFill>
              <a:srgbClr val="66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876800" y="2976994"/>
            <a:ext cx="259773" cy="680606"/>
            <a:chOff x="4828309" y="2291194"/>
            <a:chExt cx="1122218" cy="871106"/>
          </a:xfrm>
        </p:grpSpPr>
        <p:sp>
          <p:nvSpPr>
            <p:cNvPr id="22" name="Rectangle 21"/>
            <p:cNvSpPr/>
            <p:nvPr/>
          </p:nvSpPr>
          <p:spPr>
            <a:xfrm>
              <a:off x="4828309" y="2291194"/>
              <a:ext cx="266700" cy="190500"/>
            </a:xfrm>
            <a:prstGeom prst="rect">
              <a:avLst/>
            </a:prstGeom>
            <a:solidFill>
              <a:srgbClr val="66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954732" y="2590799"/>
              <a:ext cx="266700" cy="190500"/>
            </a:xfrm>
            <a:prstGeom prst="rect">
              <a:avLst/>
            </a:prstGeom>
            <a:solidFill>
              <a:srgbClr val="66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325341" y="2781300"/>
              <a:ext cx="266700" cy="190500"/>
            </a:xfrm>
            <a:prstGeom prst="rect">
              <a:avLst/>
            </a:prstGeom>
            <a:solidFill>
              <a:srgbClr val="66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325341" y="2400299"/>
              <a:ext cx="266700" cy="190500"/>
            </a:xfrm>
            <a:prstGeom prst="rect">
              <a:avLst/>
            </a:prstGeom>
            <a:solidFill>
              <a:srgbClr val="66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656118" y="2971800"/>
              <a:ext cx="266700" cy="190500"/>
            </a:xfrm>
            <a:prstGeom prst="rect">
              <a:avLst/>
            </a:prstGeom>
            <a:solidFill>
              <a:srgbClr val="66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683827" y="2590800"/>
              <a:ext cx="266700" cy="190500"/>
            </a:xfrm>
            <a:prstGeom prst="rect">
              <a:avLst/>
            </a:prstGeom>
            <a:solidFill>
              <a:srgbClr val="66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954732" y="2971800"/>
              <a:ext cx="266700" cy="190500"/>
            </a:xfrm>
            <a:prstGeom prst="rect">
              <a:avLst/>
            </a:prstGeom>
            <a:solidFill>
              <a:srgbClr val="66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845627" y="3586594"/>
            <a:ext cx="259773" cy="680606"/>
            <a:chOff x="4828309" y="2291194"/>
            <a:chExt cx="1122218" cy="871106"/>
          </a:xfrm>
        </p:grpSpPr>
        <p:sp>
          <p:nvSpPr>
            <p:cNvPr id="30" name="Rectangle 29"/>
            <p:cNvSpPr/>
            <p:nvPr/>
          </p:nvSpPr>
          <p:spPr>
            <a:xfrm>
              <a:off x="4828309" y="2291194"/>
              <a:ext cx="266700" cy="190500"/>
            </a:xfrm>
            <a:prstGeom prst="rect">
              <a:avLst/>
            </a:prstGeom>
            <a:solidFill>
              <a:srgbClr val="66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954732" y="2590799"/>
              <a:ext cx="266700" cy="190500"/>
            </a:xfrm>
            <a:prstGeom prst="rect">
              <a:avLst/>
            </a:prstGeom>
            <a:solidFill>
              <a:srgbClr val="66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5325341" y="2781300"/>
              <a:ext cx="266700" cy="190500"/>
            </a:xfrm>
            <a:prstGeom prst="rect">
              <a:avLst/>
            </a:prstGeom>
            <a:solidFill>
              <a:srgbClr val="66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325341" y="2400299"/>
              <a:ext cx="266700" cy="190500"/>
            </a:xfrm>
            <a:prstGeom prst="rect">
              <a:avLst/>
            </a:prstGeom>
            <a:solidFill>
              <a:srgbClr val="66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656118" y="2971800"/>
              <a:ext cx="266700" cy="190500"/>
            </a:xfrm>
            <a:prstGeom prst="rect">
              <a:avLst/>
            </a:prstGeom>
            <a:solidFill>
              <a:srgbClr val="66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683827" y="2590800"/>
              <a:ext cx="266700" cy="190500"/>
            </a:xfrm>
            <a:prstGeom prst="rect">
              <a:avLst/>
            </a:prstGeom>
            <a:solidFill>
              <a:srgbClr val="66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4954732" y="2971800"/>
              <a:ext cx="266700" cy="190500"/>
            </a:xfrm>
            <a:prstGeom prst="rect">
              <a:avLst/>
            </a:prstGeom>
            <a:solidFill>
              <a:srgbClr val="66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16"/>
          <a:stretch/>
        </p:blipFill>
        <p:spPr>
          <a:xfrm>
            <a:off x="2133600" y="152400"/>
            <a:ext cx="4953000" cy="6519226"/>
          </a:xfrm>
        </p:spPr>
      </p:pic>
    </p:spTree>
    <p:extLst>
      <p:ext uri="{BB962C8B-B14F-4D97-AF65-F5344CB8AC3E}">
        <p14:creationId xmlns:p14="http://schemas.microsoft.com/office/powerpoint/2010/main" val="10839241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533400" y="1600200"/>
            <a:ext cx="8229600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Rare Earth Metals</a:t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Lanthanides: Red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Actinides: Green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91200" y="228600"/>
            <a:ext cx="3276600" cy="64770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Color the lanthanides red.  This is the top row of the blue.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en-US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Color the actinides lime green.  This is the bottom row of the blue.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en-US" dirty="0" smtClean="0"/>
              <a:t>Some are Radioactive (emits energy from being unstable)</a:t>
            </a:r>
          </a:p>
          <a:p>
            <a:pPr>
              <a:defRPr/>
            </a:pPr>
            <a:r>
              <a:rPr lang="en-US" dirty="0" smtClean="0"/>
              <a:t>Conduct electricity</a:t>
            </a:r>
          </a:p>
        </p:txBody>
      </p:sp>
      <p:pic>
        <p:nvPicPr>
          <p:cNvPr id="5" name="Picture 5" descr="periodic10"/>
          <p:cNvPicPr>
            <a:picLocks noChangeAspect="1" noChangeArrowheads="1"/>
          </p:cNvPicPr>
          <p:nvPr/>
        </p:nvPicPr>
        <p:blipFill rotWithShape="1">
          <a:blip r:embed="rId2" cstate="print"/>
          <a:srcRect r="5244"/>
          <a:stretch/>
        </p:blipFill>
        <p:spPr bwMode="auto">
          <a:xfrm>
            <a:off x="104342" y="2438400"/>
            <a:ext cx="5763058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066800" y="5449669"/>
            <a:ext cx="426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 a n t h a n I d e s</a:t>
            </a:r>
            <a:endParaRPr lang="en-US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72491" y="5807470"/>
            <a:ext cx="426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B8F7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c t </a:t>
            </a:r>
            <a:r>
              <a:rPr lang="en-US" sz="3600" b="1" dirty="0" err="1" smtClean="0">
                <a:solidFill>
                  <a:srgbClr val="B8F7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sz="3600" b="1" dirty="0" smtClean="0">
                <a:solidFill>
                  <a:srgbClr val="B8F7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 </a:t>
            </a:r>
            <a:r>
              <a:rPr lang="en-US" sz="3600" b="1" dirty="0" err="1" smtClean="0">
                <a:solidFill>
                  <a:srgbClr val="B8F7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sz="3600" b="1" dirty="0" smtClean="0">
                <a:solidFill>
                  <a:srgbClr val="B8F7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 e s </a:t>
            </a:r>
            <a:endParaRPr lang="en-US" sz="3600" b="1" dirty="0">
              <a:solidFill>
                <a:srgbClr val="B8F74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Color the Non-Metals 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Blue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1"/>
            <a:ext cx="7848600" cy="990599"/>
          </a:xfrm>
        </p:spPr>
        <p:txBody>
          <a:bodyPr/>
          <a:lstStyle/>
          <a:p>
            <a:r>
              <a:rPr lang="en-US" dirty="0" smtClean="0"/>
              <a:t>Non metals have the same properties</a:t>
            </a:r>
            <a:endParaRPr lang="en-US" dirty="0"/>
          </a:p>
        </p:txBody>
      </p:sp>
      <p:pic>
        <p:nvPicPr>
          <p:cNvPr id="1028" name="Picture 4" descr="http://media.web.britannica.com/eb-media/39/7339-004-23335A5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828800"/>
            <a:ext cx="8284308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31638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Color the Metals </a:t>
            </a:r>
            <a:r>
              <a:rPr lang="en-US" dirty="0" smtClean="0"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Pink</a:t>
            </a:r>
            <a:endParaRPr lang="en-US" dirty="0">
              <a:solidFill>
                <a:srgbClr val="FF66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1"/>
            <a:ext cx="7848600" cy="990599"/>
          </a:xfrm>
        </p:spPr>
        <p:txBody>
          <a:bodyPr/>
          <a:lstStyle/>
          <a:p>
            <a:r>
              <a:rPr lang="en-US" dirty="0" smtClean="0"/>
              <a:t>Metals have the same properties</a:t>
            </a:r>
            <a:endParaRPr lang="en-US" dirty="0"/>
          </a:p>
        </p:txBody>
      </p:sp>
      <p:pic>
        <p:nvPicPr>
          <p:cNvPr id="1028" name="Picture 4" descr="http://media.web.britannica.com/eb-media/39/7339-004-23335A5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828800"/>
            <a:ext cx="8284308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12296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686800" cy="1143000"/>
          </a:xfrm>
        </p:spPr>
        <p:txBody>
          <a:bodyPr/>
          <a:lstStyle/>
          <a:p>
            <a:r>
              <a:rPr lang="en-US" dirty="0" smtClean="0"/>
              <a:t>Color the Metalloids Dark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Green</a:t>
            </a:r>
            <a:endParaRPr lang="en-US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1"/>
            <a:ext cx="8763000" cy="990599"/>
          </a:xfrm>
        </p:spPr>
        <p:txBody>
          <a:bodyPr/>
          <a:lstStyle/>
          <a:p>
            <a:r>
              <a:rPr lang="en-US" dirty="0" smtClean="0"/>
              <a:t>Metals have the properties of both metals and non-metals</a:t>
            </a:r>
            <a:endParaRPr lang="en-US" dirty="0"/>
          </a:p>
        </p:txBody>
      </p:sp>
      <p:pic>
        <p:nvPicPr>
          <p:cNvPr id="1028" name="Picture 4" descr="http://media.web.britannica.com/eb-media/39/7339-004-23335A5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46" y="1905000"/>
            <a:ext cx="8284308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74358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590550"/>
          </a:xfrm>
        </p:spPr>
        <p:txBody>
          <a:bodyPr/>
          <a:lstStyle/>
          <a:p>
            <a:pPr algn="ctr"/>
            <a:r>
              <a:rPr lang="en-US" sz="4000" dirty="0" smtClean="0"/>
              <a:t>Whiteboards:  Name Those Elements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Group 14, Period 2 </a:t>
            </a:r>
          </a:p>
          <a:p>
            <a:r>
              <a:rPr lang="en-US" dirty="0"/>
              <a:t>Group 11, period 4</a:t>
            </a:r>
          </a:p>
          <a:p>
            <a:r>
              <a:rPr lang="en-US" dirty="0"/>
              <a:t>Group 2, Period 2</a:t>
            </a:r>
          </a:p>
          <a:p>
            <a:r>
              <a:rPr lang="en-US" dirty="0"/>
              <a:t>Group 17, Period 3 </a:t>
            </a:r>
          </a:p>
          <a:p>
            <a:r>
              <a:rPr lang="en-US" dirty="0"/>
              <a:t>Group 1, Period 18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541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u="sng" dirty="0" smtClean="0"/>
              <a:t>FAMILIES</a:t>
            </a:r>
            <a:r>
              <a:rPr lang="en-US" u="sng" dirty="0" smtClean="0"/>
              <a:t> on the </a:t>
            </a:r>
            <a:r>
              <a:rPr lang="en-US" b="1" u="sng" dirty="0" smtClean="0"/>
              <a:t>Periodic Table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152400" y="1752600"/>
            <a:ext cx="8229600" cy="4572000"/>
          </a:xfrm>
        </p:spPr>
        <p:txBody>
          <a:bodyPr/>
          <a:lstStyle/>
          <a:p>
            <a:pPr eaLnBrk="1" hangingPunct="1"/>
            <a:r>
              <a:rPr lang="en-US" dirty="0" smtClean="0"/>
              <a:t>Grouped based </a:t>
            </a:r>
            <a:br>
              <a:rPr lang="en-US" dirty="0" smtClean="0"/>
            </a:br>
            <a:r>
              <a:rPr lang="en-US" dirty="0" smtClean="0"/>
              <a:t>on </a:t>
            </a:r>
            <a:r>
              <a:rPr lang="en-US" b="1" dirty="0" smtClean="0"/>
              <a:t>chemical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properties.</a:t>
            </a:r>
          </a:p>
          <a:p>
            <a:pPr eaLnBrk="1" hangingPunct="1"/>
            <a:r>
              <a:rPr lang="en-US" dirty="0" smtClean="0"/>
              <a:t>Given a specific </a:t>
            </a:r>
            <a:br>
              <a:rPr lang="en-US" dirty="0" smtClean="0"/>
            </a:br>
            <a:r>
              <a:rPr lang="en-US" dirty="0" smtClean="0"/>
              <a:t>name</a:t>
            </a:r>
          </a:p>
          <a:p>
            <a:pPr eaLnBrk="1" hangingPunct="1"/>
            <a:r>
              <a:rPr lang="en-US" dirty="0" smtClean="0"/>
              <a:t>Elements in each </a:t>
            </a:r>
            <a:br>
              <a:rPr lang="en-US" dirty="0" smtClean="0"/>
            </a:br>
            <a:r>
              <a:rPr lang="en-US" dirty="0" smtClean="0"/>
              <a:t>family </a:t>
            </a:r>
            <a:r>
              <a:rPr lang="en-US" b="1" dirty="0" smtClean="0"/>
              <a:t>react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differently with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	other elements.</a:t>
            </a:r>
          </a:p>
        </p:txBody>
      </p:sp>
      <p:pic>
        <p:nvPicPr>
          <p:cNvPr id="4" name="Picture 4" descr="periodic"/>
          <p:cNvPicPr>
            <a:picLocks noChangeAspect="1" noChangeArrowheads="1"/>
          </p:cNvPicPr>
          <p:nvPr/>
        </p:nvPicPr>
        <p:blipFill rotWithShape="1">
          <a:blip r:embed="rId2" cstate="print"/>
          <a:srcRect l="3202" r="5323"/>
          <a:stretch/>
        </p:blipFill>
        <p:spPr bwMode="auto">
          <a:xfrm>
            <a:off x="3048000" y="1828800"/>
            <a:ext cx="6003636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Label the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http://www.chemicool.com/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518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Periods of the Periodic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5400" dirty="0" smtClean="0"/>
              <a:t>As you go across to the right, they become less metallic.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108780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Labe the Periods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http://www.chemicool.com/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148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374072" y="2286000"/>
            <a:ext cx="8229600" cy="685800"/>
          </a:xfrm>
        </p:spPr>
        <p:txBody>
          <a:bodyPr/>
          <a:lstStyle/>
          <a:p>
            <a:pPr eaLnBrk="1" hangingPunct="1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>ALKALI METALS</a:t>
            </a:r>
            <a:br>
              <a:rPr lang="en-US" b="1" dirty="0" smtClean="0"/>
            </a:br>
            <a:r>
              <a:rPr lang="en-US" b="1" dirty="0" smtClean="0"/>
              <a:t>Place Black</a:t>
            </a:r>
            <a:br>
              <a:rPr lang="en-US" b="1" dirty="0" smtClean="0"/>
            </a:br>
            <a:r>
              <a:rPr lang="en-US" b="1" dirty="0" smtClean="0"/>
              <a:t>Dots</a:t>
            </a:r>
            <a:br>
              <a:rPr lang="en-US" b="1" dirty="0" smtClean="0"/>
            </a:br>
            <a:r>
              <a:rPr lang="en-US" b="1" dirty="0" smtClean="0"/>
              <a:t>on this first row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304800" y="2971800"/>
            <a:ext cx="4953000" cy="36576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b="1" dirty="0" smtClean="0"/>
              <a:t>Group 1</a:t>
            </a:r>
          </a:p>
          <a:p>
            <a:pPr eaLnBrk="1" hangingPunct="1"/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Place black dots all the way down the first row on the left</a:t>
            </a:r>
          </a:p>
          <a:p>
            <a:pPr eaLnBrk="1" hangingPunct="1"/>
            <a:r>
              <a:rPr lang="en-US" dirty="0" smtClean="0"/>
              <a:t>Soft and silvery metals</a:t>
            </a:r>
          </a:p>
          <a:p>
            <a:pPr eaLnBrk="1" hangingPunct="1"/>
            <a:r>
              <a:rPr lang="en-US" b="1" i="1" dirty="0" smtClean="0"/>
              <a:t>Very</a:t>
            </a:r>
            <a:r>
              <a:rPr lang="en-US" dirty="0" smtClean="0"/>
              <a:t> reactive, esp. with water</a:t>
            </a:r>
          </a:p>
          <a:p>
            <a:pPr eaLnBrk="1" hangingPunct="1"/>
            <a:r>
              <a:rPr lang="en-US" dirty="0" smtClean="0"/>
              <a:t>Conduct electricity</a:t>
            </a:r>
          </a:p>
          <a:p>
            <a:pPr eaLnBrk="1" hangingPunct="1"/>
            <a:r>
              <a:rPr lang="en-US" dirty="0" smtClean="0"/>
              <a:t>Hydrogen </a:t>
            </a:r>
            <a:r>
              <a:rPr lang="en-US" dirty="0"/>
              <a:t>is </a:t>
            </a:r>
            <a:r>
              <a:rPr lang="en-US" b="1" i="1" dirty="0"/>
              <a:t>not</a:t>
            </a:r>
            <a:r>
              <a:rPr lang="en-US" dirty="0"/>
              <a:t> a member, it is a </a:t>
            </a:r>
            <a:r>
              <a:rPr lang="en-US" b="1" dirty="0"/>
              <a:t>non-metal</a:t>
            </a:r>
          </a:p>
          <a:p>
            <a:pPr eaLnBrk="1" hangingPunct="1"/>
            <a:endParaRPr lang="en-US" dirty="0" smtClean="0"/>
          </a:p>
        </p:txBody>
      </p:sp>
      <p:pic>
        <p:nvPicPr>
          <p:cNvPr id="7175" name="Picture 7" descr="Illustration highlighting the alkali metals on the periodic tab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152400"/>
            <a:ext cx="2895600" cy="604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3429000" y="914400"/>
            <a:ext cx="1143000" cy="1219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3505200" y="1028700"/>
            <a:ext cx="152400" cy="1143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3657600" y="1181100"/>
            <a:ext cx="152400" cy="1143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810000" y="1333500"/>
            <a:ext cx="152400" cy="1143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962400" y="1485900"/>
            <a:ext cx="152400" cy="1143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114800" y="1638300"/>
            <a:ext cx="152400" cy="1143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267200" y="1790700"/>
            <a:ext cx="152400" cy="1143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419600" y="1943100"/>
            <a:ext cx="152400" cy="1143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435927" y="1276350"/>
            <a:ext cx="152400" cy="1143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3588327" y="1428750"/>
            <a:ext cx="152400" cy="1143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3740727" y="1581150"/>
            <a:ext cx="152400" cy="1143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3893127" y="1733550"/>
            <a:ext cx="152400" cy="1143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045527" y="1885950"/>
            <a:ext cx="152400" cy="1143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4197927" y="2038350"/>
            <a:ext cx="152400" cy="1143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3429000" y="1638300"/>
            <a:ext cx="152400" cy="1143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3581400" y="1794164"/>
            <a:ext cx="152400" cy="1143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3733800" y="1946564"/>
            <a:ext cx="152400" cy="1143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3810000" y="964623"/>
            <a:ext cx="152400" cy="1143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3962400" y="1117023"/>
            <a:ext cx="152400" cy="1143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4114800" y="1269423"/>
            <a:ext cx="152400" cy="1143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4267200" y="1421823"/>
            <a:ext cx="152400" cy="1143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4419600" y="1574223"/>
            <a:ext cx="152400" cy="1143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128654" y="964623"/>
            <a:ext cx="152400" cy="1143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4281054" y="1117023"/>
            <a:ext cx="152400" cy="1143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4433454" y="1269423"/>
            <a:ext cx="152400" cy="1143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6934200" y="304800"/>
            <a:ext cx="152400" cy="1143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7086600" y="457200"/>
            <a:ext cx="152400" cy="1143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7239000" y="609600"/>
            <a:ext cx="152400" cy="1143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7391400" y="762000"/>
            <a:ext cx="152400" cy="1143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7543800" y="914400"/>
            <a:ext cx="152400" cy="1143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6871855" y="514350"/>
            <a:ext cx="152400" cy="1143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7024255" y="666750"/>
            <a:ext cx="152400" cy="1143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7176655" y="819150"/>
            <a:ext cx="152400" cy="1143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7329055" y="971550"/>
            <a:ext cx="152400" cy="1143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6927273" y="857250"/>
            <a:ext cx="152400" cy="1143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7245928" y="304800"/>
            <a:ext cx="152400" cy="1143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7398328" y="457200"/>
            <a:ext cx="152400" cy="1143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7550728" y="609600"/>
            <a:ext cx="152400" cy="1143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7467600" y="296141"/>
            <a:ext cx="152400" cy="1143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7620000" y="448541"/>
            <a:ext cx="152400" cy="1143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71055" y="1143000"/>
            <a:ext cx="8229600" cy="838200"/>
          </a:xfrm>
        </p:spPr>
        <p:txBody>
          <a:bodyPr/>
          <a:lstStyle/>
          <a:p>
            <a:pPr eaLnBrk="1" hangingPunct="1"/>
            <a:r>
              <a:rPr lang="en-US" b="1" dirty="0" smtClean="0"/>
              <a:t>ALKALINE EARTH METALS</a:t>
            </a:r>
            <a:br>
              <a:rPr lang="en-US" b="1" dirty="0" smtClean="0"/>
            </a:br>
            <a:r>
              <a:rPr lang="en-US" dirty="0" smtClean="0"/>
              <a:t>Horizontal Lines  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5895109" y="1704109"/>
            <a:ext cx="3276600" cy="4613564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b="1" dirty="0" smtClean="0"/>
              <a:t>Group 2</a:t>
            </a:r>
          </a:p>
          <a:p>
            <a:pPr eaLnBrk="1" hangingPunct="1"/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Place horizontal lines all the way down the second row</a:t>
            </a:r>
          </a:p>
          <a:p>
            <a:pPr eaLnBrk="1" hangingPunct="1"/>
            <a:r>
              <a:rPr lang="en-US" sz="2800" dirty="0" smtClean="0"/>
              <a:t>White and </a:t>
            </a:r>
            <a:r>
              <a:rPr lang="en-US" sz="2800" u="sng" dirty="0" smtClean="0"/>
              <a:t>malleable</a:t>
            </a:r>
          </a:p>
          <a:p>
            <a:pPr eaLnBrk="1" hangingPunct="1"/>
            <a:r>
              <a:rPr lang="en-US" sz="2800" u="sng" dirty="0" smtClean="0"/>
              <a:t>Reactive</a:t>
            </a:r>
            <a:r>
              <a:rPr lang="en-US" sz="2800" dirty="0" smtClean="0"/>
              <a:t>, but less than Alkali metals</a:t>
            </a:r>
          </a:p>
          <a:p>
            <a:pPr eaLnBrk="1" hangingPunct="1"/>
            <a:r>
              <a:rPr lang="en-US" sz="2800" u="sng" dirty="0" smtClean="0"/>
              <a:t>Conduct electricity</a:t>
            </a:r>
          </a:p>
        </p:txBody>
      </p:sp>
      <p:pic>
        <p:nvPicPr>
          <p:cNvPr id="16386" name="Picture 2" descr="Alakline earth metals in the periodic tab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438400"/>
            <a:ext cx="5486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Straight Connector 2"/>
          <p:cNvCxnSpPr/>
          <p:nvPr/>
        </p:nvCxnSpPr>
        <p:spPr>
          <a:xfrm>
            <a:off x="4724400" y="1371600"/>
            <a:ext cx="12192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724400" y="1524000"/>
            <a:ext cx="12192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724400" y="1676400"/>
            <a:ext cx="12192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724400" y="1828800"/>
            <a:ext cx="12192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4724400" y="1371600"/>
            <a:ext cx="1219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4724400" y="1981200"/>
            <a:ext cx="12192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724400" y="2133600"/>
            <a:ext cx="12192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914400" y="3124200"/>
            <a:ext cx="304800" cy="762000"/>
            <a:chOff x="4876800" y="1524000"/>
            <a:chExt cx="1219200" cy="762000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4876800" y="1524000"/>
              <a:ext cx="1219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4876800" y="1676400"/>
              <a:ext cx="1219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4876800" y="1828800"/>
              <a:ext cx="1219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4876800" y="1981200"/>
              <a:ext cx="1219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876800" y="2133600"/>
              <a:ext cx="1219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4876800" y="2286000"/>
              <a:ext cx="1219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914400" y="4038600"/>
            <a:ext cx="304800" cy="762000"/>
            <a:chOff x="4876800" y="1524000"/>
            <a:chExt cx="1219200" cy="762000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4876800" y="1524000"/>
              <a:ext cx="1219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4876800" y="1676400"/>
              <a:ext cx="1219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4876800" y="1828800"/>
              <a:ext cx="1219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4876800" y="1981200"/>
              <a:ext cx="1219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4876800" y="2133600"/>
              <a:ext cx="1219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4876800" y="2286000"/>
              <a:ext cx="1219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914400" y="4648200"/>
            <a:ext cx="304800" cy="762000"/>
            <a:chOff x="4876800" y="1524000"/>
            <a:chExt cx="1219200" cy="762000"/>
          </a:xfrm>
        </p:grpSpPr>
        <p:cxnSp>
          <p:nvCxnSpPr>
            <p:cNvPr id="27" name="Straight Connector 26"/>
            <p:cNvCxnSpPr/>
            <p:nvPr/>
          </p:nvCxnSpPr>
          <p:spPr>
            <a:xfrm>
              <a:off x="4876800" y="1524000"/>
              <a:ext cx="1219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4876800" y="1676400"/>
              <a:ext cx="1219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4876800" y="1828800"/>
              <a:ext cx="1219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4876800" y="1981200"/>
              <a:ext cx="1219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4876800" y="2133600"/>
              <a:ext cx="1219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4876800" y="2286000"/>
              <a:ext cx="1219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381000" y="990600"/>
            <a:ext cx="8229600" cy="838200"/>
          </a:xfrm>
        </p:spPr>
        <p:txBody>
          <a:bodyPr/>
          <a:lstStyle/>
          <a:p>
            <a:pPr eaLnBrk="1" hangingPunct="1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TRANSITION METALS</a:t>
            </a:r>
            <a:br>
              <a:rPr lang="en-US" b="1" dirty="0" smtClean="0"/>
            </a:br>
            <a:r>
              <a:rPr lang="en-US" b="1" dirty="0" smtClean="0"/>
              <a:t>Diagonal Lines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1143001"/>
            <a:ext cx="3276600" cy="5310188"/>
          </a:xfrm>
        </p:spPr>
        <p:txBody>
          <a:bodyPr>
            <a:normAutofit fontScale="925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b="1" dirty="0" smtClean="0"/>
              <a:t>Groups in the middle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b="1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Place diagonal lines in all the shaded part in the picture to the left.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Good conductors of heat and electricity.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Some are used for jewelry.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Can bond with many elements in a variety of shapes.</a:t>
            </a:r>
            <a:endParaRPr lang="en-US" dirty="0"/>
          </a:p>
        </p:txBody>
      </p:sp>
      <p:pic>
        <p:nvPicPr>
          <p:cNvPr id="6" name="Picture 4" descr="periodic5"/>
          <p:cNvPicPr>
            <a:picLocks noChangeAspect="1" noChangeArrowheads="1"/>
          </p:cNvPicPr>
          <p:nvPr/>
        </p:nvPicPr>
        <p:blipFill rotWithShape="1">
          <a:blip r:embed="rId2" cstate="print"/>
          <a:srcRect r="5312"/>
          <a:stretch/>
        </p:blipFill>
        <p:spPr bwMode="auto">
          <a:xfrm>
            <a:off x="152400" y="2568160"/>
            <a:ext cx="5555673" cy="3885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"/>
          <p:cNvGrpSpPr/>
          <p:nvPr/>
        </p:nvGrpSpPr>
        <p:grpSpPr>
          <a:xfrm>
            <a:off x="4572000" y="1264227"/>
            <a:ext cx="1177637" cy="945573"/>
            <a:chOff x="4572000" y="1264227"/>
            <a:chExt cx="1177637" cy="945573"/>
          </a:xfrm>
        </p:grpSpPr>
        <p:cxnSp>
          <p:nvCxnSpPr>
            <p:cNvPr id="4" name="Straight Connector 3"/>
            <p:cNvCxnSpPr>
              <a:endCxn id="7" idx="2"/>
            </p:cNvCxnSpPr>
            <p:nvPr/>
          </p:nvCxnSpPr>
          <p:spPr>
            <a:xfrm>
              <a:off x="4572000" y="1697182"/>
              <a:ext cx="588819" cy="512618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585854" y="1285009"/>
              <a:ext cx="1122219" cy="9247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4987636" y="1274618"/>
              <a:ext cx="762001" cy="678873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368636" y="1264227"/>
              <a:ext cx="381001" cy="339436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/>
          <p:cNvSpPr/>
          <p:nvPr/>
        </p:nvSpPr>
        <p:spPr>
          <a:xfrm>
            <a:off x="4572000" y="1274618"/>
            <a:ext cx="1177637" cy="93518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066800" y="3810000"/>
            <a:ext cx="1177637" cy="945573"/>
            <a:chOff x="4572000" y="1264227"/>
            <a:chExt cx="1177637" cy="945573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4572000" y="1697182"/>
              <a:ext cx="588819" cy="512618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4585854" y="1285009"/>
              <a:ext cx="1122219" cy="9247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4987636" y="1274618"/>
              <a:ext cx="762001" cy="678873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368636" y="1264227"/>
              <a:ext cx="381001" cy="339436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1582882" y="4242955"/>
            <a:ext cx="1177637" cy="945573"/>
            <a:chOff x="4572000" y="1264227"/>
            <a:chExt cx="1177637" cy="945573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4572000" y="1697182"/>
              <a:ext cx="588819" cy="512618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4585854" y="1285009"/>
              <a:ext cx="1122219" cy="9247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4987636" y="1274618"/>
              <a:ext cx="762001" cy="678873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5368636" y="1264227"/>
              <a:ext cx="381001" cy="339436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1052947" y="4632613"/>
            <a:ext cx="796636" cy="595746"/>
            <a:chOff x="4572000" y="1264227"/>
            <a:chExt cx="1177637" cy="945573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4572000" y="1697182"/>
              <a:ext cx="588819" cy="512618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4585854" y="1285009"/>
              <a:ext cx="1122219" cy="9247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4987636" y="1274618"/>
              <a:ext cx="762001" cy="678873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5368636" y="1264227"/>
              <a:ext cx="381001" cy="339436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2413748" y="3830781"/>
            <a:ext cx="1320052" cy="1074609"/>
            <a:chOff x="4572000" y="1264227"/>
            <a:chExt cx="1177637" cy="945573"/>
          </a:xfrm>
        </p:grpSpPr>
        <p:cxnSp>
          <p:nvCxnSpPr>
            <p:cNvPr id="28" name="Straight Connector 27"/>
            <p:cNvCxnSpPr/>
            <p:nvPr/>
          </p:nvCxnSpPr>
          <p:spPr>
            <a:xfrm>
              <a:off x="4572000" y="1697182"/>
              <a:ext cx="588819" cy="512618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4585854" y="1285009"/>
              <a:ext cx="1122219" cy="9247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4987636" y="1274618"/>
              <a:ext cx="762001" cy="678873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5368636" y="1264227"/>
              <a:ext cx="381001" cy="339436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2053936" y="4138605"/>
            <a:ext cx="1320052" cy="1074609"/>
            <a:chOff x="4572000" y="1264227"/>
            <a:chExt cx="1177637" cy="945573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4572000" y="1697182"/>
              <a:ext cx="588819" cy="512618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4585854" y="1285009"/>
              <a:ext cx="1122219" cy="92479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4987636" y="1274618"/>
              <a:ext cx="762001" cy="678873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5368636" y="1264227"/>
              <a:ext cx="381001" cy="339436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8229600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Halogens</a:t>
            </a:r>
            <a:br>
              <a:rPr lang="en-US" dirty="0" smtClean="0"/>
            </a:br>
            <a:r>
              <a:rPr lang="en-US" dirty="0" smtClean="0">
                <a:solidFill>
                  <a:srgbClr val="663300"/>
                </a:solidFill>
              </a:rPr>
              <a:t>Small Brown Circles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5769264" y="1752600"/>
            <a:ext cx="3276600" cy="400843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b="1" dirty="0" smtClean="0"/>
              <a:t>Group 7</a:t>
            </a:r>
          </a:p>
          <a:p>
            <a:pPr eaLnBrk="1" hangingPunct="1"/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Place small BROWN circles in the next to last row on the right.</a:t>
            </a:r>
          </a:p>
          <a:p>
            <a:pPr eaLnBrk="1" hangingPunct="1"/>
            <a:r>
              <a:rPr lang="en-US" sz="2800" dirty="0" smtClean="0"/>
              <a:t>All are </a:t>
            </a:r>
            <a:r>
              <a:rPr lang="en-US" sz="2800" b="1" dirty="0" smtClean="0"/>
              <a:t>non-metals</a:t>
            </a:r>
          </a:p>
          <a:p>
            <a:pPr eaLnBrk="1" hangingPunct="1"/>
            <a:r>
              <a:rPr lang="en-US" sz="2800" b="1" dirty="0" smtClean="0"/>
              <a:t>Very reactive </a:t>
            </a:r>
            <a:r>
              <a:rPr lang="en-US" sz="2800" dirty="0" smtClean="0"/>
              <a:t>are often bonded with elements from Group 1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pic>
        <p:nvPicPr>
          <p:cNvPr id="14341" name="Picture 2" descr="Halogens on the Periodic Tab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6" y="2438400"/>
            <a:ext cx="5846619" cy="4384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5511800" y="609600"/>
            <a:ext cx="990600" cy="1143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5511800" y="609600"/>
            <a:ext cx="990600" cy="1143000"/>
            <a:chOff x="5511800" y="609600"/>
            <a:chExt cx="990600" cy="1143000"/>
          </a:xfrm>
        </p:grpSpPr>
        <p:sp>
          <p:nvSpPr>
            <p:cNvPr id="2" name="Oval 1"/>
            <p:cNvSpPr/>
            <p:nvPr/>
          </p:nvSpPr>
          <p:spPr>
            <a:xfrm>
              <a:off x="5511800" y="838200"/>
              <a:ext cx="279400" cy="304800"/>
            </a:xfrm>
            <a:prstGeom prst="ellipse">
              <a:avLst/>
            </a:prstGeom>
            <a:solidFill>
              <a:srgbClr val="66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5943600" y="1163782"/>
              <a:ext cx="203200" cy="284018"/>
            </a:xfrm>
            <a:prstGeom prst="ellipse">
              <a:avLst/>
            </a:prstGeom>
            <a:solidFill>
              <a:srgbClr val="66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5930900" y="838200"/>
              <a:ext cx="152400" cy="152400"/>
            </a:xfrm>
            <a:prstGeom prst="ellipse">
              <a:avLst/>
            </a:prstGeom>
            <a:solidFill>
              <a:srgbClr val="66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6223000" y="1163782"/>
              <a:ext cx="279400" cy="304800"/>
            </a:xfrm>
            <a:prstGeom prst="ellipse">
              <a:avLst/>
            </a:prstGeom>
            <a:solidFill>
              <a:srgbClr val="66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5651500" y="1447800"/>
              <a:ext cx="279400" cy="304800"/>
            </a:xfrm>
            <a:prstGeom prst="ellipse">
              <a:avLst/>
            </a:prstGeom>
            <a:solidFill>
              <a:srgbClr val="66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6210300" y="609600"/>
              <a:ext cx="279400" cy="304800"/>
            </a:xfrm>
            <a:prstGeom prst="ellipse">
              <a:avLst/>
            </a:prstGeom>
            <a:solidFill>
              <a:srgbClr val="66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875823" y="3035300"/>
            <a:ext cx="328948" cy="1155700"/>
            <a:chOff x="5511800" y="609600"/>
            <a:chExt cx="990600" cy="1143000"/>
          </a:xfrm>
        </p:grpSpPr>
        <p:sp>
          <p:nvSpPr>
            <p:cNvPr id="14" name="Oval 13"/>
            <p:cNvSpPr/>
            <p:nvPr/>
          </p:nvSpPr>
          <p:spPr>
            <a:xfrm>
              <a:off x="5511800" y="838200"/>
              <a:ext cx="279400" cy="304800"/>
            </a:xfrm>
            <a:prstGeom prst="ellipse">
              <a:avLst/>
            </a:prstGeom>
            <a:solidFill>
              <a:srgbClr val="66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5943600" y="1163782"/>
              <a:ext cx="203200" cy="284018"/>
            </a:xfrm>
            <a:prstGeom prst="ellipse">
              <a:avLst/>
            </a:prstGeom>
            <a:solidFill>
              <a:srgbClr val="66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5930900" y="838200"/>
              <a:ext cx="152400" cy="152400"/>
            </a:xfrm>
            <a:prstGeom prst="ellipse">
              <a:avLst/>
            </a:prstGeom>
            <a:solidFill>
              <a:srgbClr val="66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6223000" y="1163782"/>
              <a:ext cx="279400" cy="304800"/>
            </a:xfrm>
            <a:prstGeom prst="ellipse">
              <a:avLst/>
            </a:prstGeom>
            <a:solidFill>
              <a:srgbClr val="66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5651500" y="1447800"/>
              <a:ext cx="279400" cy="304800"/>
            </a:xfrm>
            <a:prstGeom prst="ellipse">
              <a:avLst/>
            </a:prstGeom>
            <a:solidFill>
              <a:srgbClr val="66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6210300" y="609600"/>
              <a:ext cx="279400" cy="304800"/>
            </a:xfrm>
            <a:prstGeom prst="ellipse">
              <a:avLst/>
            </a:prstGeom>
            <a:solidFill>
              <a:srgbClr val="66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922213" y="3882813"/>
            <a:ext cx="328948" cy="1155700"/>
            <a:chOff x="5511800" y="609600"/>
            <a:chExt cx="990600" cy="1143000"/>
          </a:xfrm>
        </p:grpSpPr>
        <p:sp>
          <p:nvSpPr>
            <p:cNvPr id="21" name="Oval 20"/>
            <p:cNvSpPr/>
            <p:nvPr/>
          </p:nvSpPr>
          <p:spPr>
            <a:xfrm>
              <a:off x="5511800" y="838200"/>
              <a:ext cx="279400" cy="304800"/>
            </a:xfrm>
            <a:prstGeom prst="ellipse">
              <a:avLst/>
            </a:prstGeom>
            <a:solidFill>
              <a:srgbClr val="66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5943600" y="1163782"/>
              <a:ext cx="203200" cy="284018"/>
            </a:xfrm>
            <a:prstGeom prst="ellipse">
              <a:avLst/>
            </a:prstGeom>
            <a:solidFill>
              <a:srgbClr val="66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5930900" y="838200"/>
              <a:ext cx="152400" cy="152400"/>
            </a:xfrm>
            <a:prstGeom prst="ellipse">
              <a:avLst/>
            </a:prstGeom>
            <a:solidFill>
              <a:srgbClr val="66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6223000" y="1163782"/>
              <a:ext cx="279400" cy="304800"/>
            </a:xfrm>
            <a:prstGeom prst="ellipse">
              <a:avLst/>
            </a:prstGeom>
            <a:solidFill>
              <a:srgbClr val="66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5651500" y="1447800"/>
              <a:ext cx="279400" cy="304800"/>
            </a:xfrm>
            <a:prstGeom prst="ellipse">
              <a:avLst/>
            </a:prstGeom>
            <a:solidFill>
              <a:srgbClr val="66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6210300" y="609600"/>
              <a:ext cx="279400" cy="304800"/>
            </a:xfrm>
            <a:prstGeom prst="ellipse">
              <a:avLst/>
            </a:prstGeom>
            <a:solidFill>
              <a:srgbClr val="6633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429</TotalTime>
  <Words>327</Words>
  <Application>Microsoft Office PowerPoint</Application>
  <PresentationFormat>On-screen Show (4:3)</PresentationFormat>
  <Paragraphs>61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Flow</vt:lpstr>
      <vt:lpstr>PowerPoint Presentation</vt:lpstr>
      <vt:lpstr>FAMILIES on the Periodic Table</vt:lpstr>
      <vt:lpstr>Label the Groups</vt:lpstr>
      <vt:lpstr>Periods of the Periodic Table</vt:lpstr>
      <vt:lpstr>Labe the Periods</vt:lpstr>
      <vt:lpstr>  ALKALI METALS Place Black Dots on this first row</vt:lpstr>
      <vt:lpstr>ALKALINE EARTH METALS Horizontal Lines  </vt:lpstr>
      <vt:lpstr> TRANSITION METALS Diagonal Lines</vt:lpstr>
      <vt:lpstr>Halogens Small Brown Circles</vt:lpstr>
      <vt:lpstr>Noble Gases Small Brown Squares </vt:lpstr>
      <vt:lpstr>PowerPoint Presentation</vt:lpstr>
      <vt:lpstr>Rare Earth Metals Lanthanides: Red Actinides: Green</vt:lpstr>
      <vt:lpstr>Color the Non-Metals Blue </vt:lpstr>
      <vt:lpstr>Color the Metals Pink</vt:lpstr>
      <vt:lpstr>Color the Metalloids Dark Green</vt:lpstr>
      <vt:lpstr>Whiteboards:  Name Those Elements</vt:lpstr>
    </vt:vector>
  </TitlesOfParts>
  <Company>Johnson &amp; Johnson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Coloring the Periodic Table - Families</dc:title>
  <dc:creator>Liz</dc:creator>
  <cp:lastModifiedBy>Brandi</cp:lastModifiedBy>
  <cp:revision>44</cp:revision>
  <dcterms:created xsi:type="dcterms:W3CDTF">2008-11-15T19:28:36Z</dcterms:created>
  <dcterms:modified xsi:type="dcterms:W3CDTF">2013-07-28T20:59:29Z</dcterms:modified>
</cp:coreProperties>
</file>